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2" r:id="rId5"/>
  </p:sldMasterIdLst>
  <p:notesMasterIdLst>
    <p:notesMasterId r:id="rId20"/>
  </p:notesMasterIdLst>
  <p:handoutMasterIdLst>
    <p:handoutMasterId r:id="rId21"/>
  </p:handoutMasterIdLst>
  <p:sldIdLst>
    <p:sldId id="256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258" r:id="rId17"/>
    <p:sldId id="301" r:id="rId18"/>
    <p:sldId id="9971" r:id="rId19"/>
  </p:sldIdLst>
  <p:sldSz cx="12192000" cy="6858000"/>
  <p:notesSz cx="6794500" cy="9906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0797628-B63F-4434-B42B-361EA0086A22}">
          <p14:sldIdLst>
            <p14:sldId id="256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258"/>
            <p14:sldId id="301"/>
          </p14:sldIdLst>
        </p14:section>
        <p14:section name="Untitled Section" id="{A45B8959-27F9-4962-A212-74BAEB644FB1}">
          <p14:sldIdLst>
            <p14:sldId id="99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8DCB"/>
    <a:srgbClr val="1F8CCB"/>
    <a:srgbClr val="BFBFBF"/>
    <a:srgbClr val="404040"/>
    <a:srgbClr val="F97923"/>
    <a:srgbClr val="662985"/>
    <a:srgbClr val="60C0EE"/>
    <a:srgbClr val="1D8CCB"/>
    <a:srgbClr val="505050"/>
    <a:srgbClr val="21B9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965ABC-4F5F-4303-9C28-F323D6049CDA}" v="37" dt="2024-03-01T18:35:09.8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74767" autoAdjust="0"/>
  </p:normalViewPr>
  <p:slideViewPr>
    <p:cSldViewPr snapToGrid="0">
      <p:cViewPr varScale="1">
        <p:scale>
          <a:sx n="93" d="100"/>
          <a:sy n="93" d="100"/>
        </p:scale>
        <p:origin x="79" y="11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422" y="5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B2029B-621B-4A40-9083-82E70F9CB1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C70F0F-0F43-4B57-933F-687D47B8DC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r">
              <a:defRPr sz="1200"/>
            </a:lvl1pPr>
          </a:lstStyle>
          <a:p>
            <a:fld id="{F42B11D3-A8A2-4C2E-AEEB-960BB62A3E66}" type="datetimeFigureOut">
              <a:rPr lang="en-GB" smtClean="0"/>
              <a:t>01/03/2024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F2C15B-F73D-4BA5-A6D4-DF4525FD0FE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0A8A0D-5C3B-43F8-9B99-3D382C7590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645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r">
              <a:defRPr sz="1200"/>
            </a:lvl1pPr>
          </a:lstStyle>
          <a:p>
            <a:fld id="{A28DF108-404F-4990-A5E1-D05E823C47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4589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r">
              <a:defRPr sz="1200"/>
            </a:lvl1pPr>
          </a:lstStyle>
          <a:p>
            <a:fld id="{BB70661A-32E3-470A-9060-BA731688644E}" type="datetimeFigureOut">
              <a:rPr lang="en-GB" smtClean="0"/>
              <a:t>01/03/2024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294" tIns="45647" rIns="91294" bIns="45647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67263"/>
            <a:ext cx="5435600" cy="3900488"/>
          </a:xfrm>
          <a:prstGeom prst="rect">
            <a:avLst/>
          </a:prstGeom>
        </p:spPr>
        <p:txBody>
          <a:bodyPr vert="horz" lIns="91294" tIns="45647" rIns="91294" bIns="45647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r">
              <a:defRPr sz="1200"/>
            </a:lvl1pPr>
          </a:lstStyle>
          <a:p>
            <a:fld id="{BBDB8743-16DD-4990-BEC8-25FDF1844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2027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the end of this session you might think ‘well we do all that’ and that’s great</a:t>
            </a:r>
          </a:p>
          <a:p>
            <a:r>
              <a:rPr lang="en-US" dirty="0"/>
              <a:t>But too many </a:t>
            </a:r>
            <a:r>
              <a:rPr lang="en-US" dirty="0" err="1"/>
              <a:t>organisations</a:t>
            </a:r>
            <a:r>
              <a:rPr lang="en-US" dirty="0"/>
              <a:t> don’t</a:t>
            </a:r>
          </a:p>
          <a:p>
            <a:r>
              <a:rPr lang="en-US" dirty="0"/>
              <a:t>I am still surprised the out consulting that things I think as basic are new an radical</a:t>
            </a:r>
          </a:p>
          <a:p>
            <a:r>
              <a:rPr lang="en-US" dirty="0"/>
              <a:t>Hope today this is not the case, as anyone giving up weekend is engaged</a:t>
            </a:r>
          </a:p>
          <a:p>
            <a:r>
              <a:rPr lang="en-US" dirty="0"/>
              <a:t>But just because you know it is a good idea does not mean you do it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450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Core to agile process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Can  try out any part of the system to improve 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Embrace your inner toddler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Story of how adding CI?CD makes exploration cheaper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8127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Team and C level management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175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Though can consider the items I have called table stakes – the lower level?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Maybe look at them as levels of maturity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There is a mapping but it is open to teams view as which is correct for them,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4006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Supposedly said by Peter Drucker the management guru in 2006 (origin in dispute)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IBM, General Motors, and Procter &amp; Gamble – basically created moder enterprise structures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Culture tends to comes first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 good being able to release each day, but only if management/business only allows quarterly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Looking from the other end  Alistair Cockburn ‘Crystal Clear: A Human-Powered Methodology for Small Teams’ talks about a system needs to be Habitable</a:t>
            </a:r>
            <a:endParaRPr lang="en-GB" dirty="0"/>
          </a:p>
          <a:p>
            <a:endParaRPr lang="en-GB" dirty="0"/>
          </a:p>
          <a:p>
            <a:r>
              <a:rPr lang="en-GB" dirty="0"/>
              <a:t>Sneak stuff in – was there a name for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09021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5768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Your safety net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All tried a test/refactor and messed it up and need to go back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Today you would consider this ‘table stakes’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But not always present (IT and scripts)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True to say Git is now the </a:t>
            </a:r>
            <a:r>
              <a:rPr lang="en-GB" dirty="0" err="1"/>
              <a:t>defacto</a:t>
            </a:r>
            <a:r>
              <a:rPr lang="en-GB" dirty="0"/>
              <a:t> standard irrespective of provider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But it does everyone know how to use the tools (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True in Git, maybe more than any other </a:t>
            </a:r>
            <a:r>
              <a:rPr lang="en-GB" dirty="0" err="1"/>
              <a:t>scc</a:t>
            </a:r>
            <a:r>
              <a:rPr lang="en-GB" dirty="0"/>
              <a:t> as there are less options?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This is particularly true for students new hire – there is not much source control taught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Source Control if enabled can be part of protection from human error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Enforcing rules e.g. branching/merge – requiring pull requests – not a git feature but by providers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More of that later….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747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Does not have to be technology – but you need to know what to do and in what order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All systems trying to be as good as a </a:t>
            </a:r>
            <a:r>
              <a:rPr lang="en-US" dirty="0" err="1"/>
              <a:t>postit</a:t>
            </a:r>
            <a:r>
              <a:rPr lang="en-US" dirty="0"/>
              <a:t> notes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Good if it can be linked to source control for audit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where process come in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Waterfall vs Agile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Scrum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Kanban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Putting arguments side over process, all tend to stress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Short delivery cycles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Focused teams/delivery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Close relationship with client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2517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Build has always been important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Story me in 80s writing Pascal for HP Mini were doing night builds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One of the first appearances in Kent Beck in XP books of whole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Today I would hope we do better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Make CI Heart beat of a project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Every commit (or at least PR) should be tested it can be build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IRRESPECTIVE OF LANGUAGE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Just because you don’t need to compile do still Lint or equivalent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 much can be hung off this a team/project matures (we will keep coming back to it)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596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Defined types of CD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Continuous delivery automates deployment of a release to an environment for staging or testing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While continuous deployment automatically deploys every release through your pipeline (including testing) and to production. Continuous deployment is an extension of the continuous delivery concept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CD is enabled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By small releases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Feature flags help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Build trust on how you can release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Like CI it is a core technology that can have other items added into it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836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major barrier to innovation has always be time to provision hardware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time form ‘loading dock to machine room’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Story – worked  project to move updates measure in months to hours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Normally when we talk about IAC we are meaning with cloud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Where the rental model means it is easy to buy only what you use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Vendor agnostic like </a:t>
            </a:r>
            <a:r>
              <a:rPr lang="en-US" dirty="0" err="1"/>
              <a:t>Teraform</a:t>
            </a:r>
            <a:r>
              <a:rPr lang="en-US" dirty="0"/>
              <a:t>, or vendor ARM/Bicep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Should be able to ‘stamp’ out a complete instance of your system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Lint in CI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Deploy in CD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But if on prem still can use some of these technologies if running VMWare Hyper V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use Lability to automated provision of complete </a:t>
            </a:r>
            <a:r>
              <a:rPr lang="en-US" dirty="0" err="1"/>
              <a:t>enviroments</a:t>
            </a:r>
            <a:r>
              <a:rPr lang="en-US" dirty="0"/>
              <a:t> on Hyper-V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3388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Can be at any level from Unit to UX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Invest in the lowest level tests that work for your needs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Wire into CI and CD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3368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Loads that can be done in CI/CD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Range of Tools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SonarCloud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Synk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GitHub Advanced Security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Vulnerabilities tracking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err="1"/>
              <a:t>Dependabot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3127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Documentation can mean many thing.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danger is it is an after thought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Need to make up to date and easy to consume (be in the right place)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Automate its product as part of CI/CD process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 example of my extension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039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66300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597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775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14564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563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9105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4621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87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72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2175"/>
            <a:ext cx="10515600" cy="459238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667C7CF-52B7-4F27-87C8-B6C19C041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4" y="583334"/>
            <a:ext cx="10506075" cy="1137401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21B9EC"/>
                </a:solidFill>
              </a:rPr>
              <a:t>Click to edit Master title style</a:t>
            </a:r>
            <a:endParaRPr lang="en-GB">
              <a:solidFill>
                <a:srgbClr val="21B9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08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erson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D949A13-B9F3-451B-B356-92B3A0F9D9B7}"/>
              </a:ext>
            </a:extLst>
          </p:cNvPr>
          <p:cNvSpPr/>
          <p:nvPr userDrawn="1"/>
        </p:nvSpPr>
        <p:spPr bwMode="auto">
          <a:xfrm>
            <a:off x="0" y="5698513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0AE2E0-9914-4922-8042-D1FCECA86FDB}"/>
              </a:ext>
            </a:extLst>
          </p:cNvPr>
          <p:cNvSpPr txBox="1"/>
          <p:nvPr userDrawn="1"/>
        </p:nvSpPr>
        <p:spPr>
          <a:xfrm>
            <a:off x="2063408" y="6069459"/>
            <a:ext cx="1640193" cy="4001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000" dirty="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rfennell</a:t>
            </a:r>
            <a:endParaRPr lang="en-GB" sz="2000" dirty="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C8B6DA-1FC0-4AFF-805E-9161102913F0}"/>
              </a:ext>
            </a:extLst>
          </p:cNvPr>
          <p:cNvSpPr txBox="1"/>
          <p:nvPr userDrawn="1"/>
        </p:nvSpPr>
        <p:spPr>
          <a:xfrm>
            <a:off x="7955672" y="6069459"/>
            <a:ext cx="2895344" cy="4001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B8DF5990-1335-41D6-9647-D47CFE4026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7101" y="6091816"/>
            <a:ext cx="2264947" cy="368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8EC7656-814A-47AA-9A2E-9F9316B88E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995" y="6023591"/>
            <a:ext cx="525927" cy="5259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2731E9-5C83-44A1-B1A4-B473B7F1D77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671" y="6029628"/>
            <a:ext cx="525927" cy="5259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8D05BB1-2EFC-4341-9B2D-9CA993E1F6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336" y="2024063"/>
            <a:ext cx="7485177" cy="90011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defRPr sz="5200">
                <a:solidFill>
                  <a:srgbClr val="21B9EC"/>
                </a:solidFill>
              </a:defRPr>
            </a:lvl1pPr>
          </a:lstStyle>
          <a:p>
            <a:r>
              <a:rPr lang="en-US"/>
              <a:t>Speaker Name</a:t>
            </a:r>
            <a:endParaRPr lang="en-GB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4E547E9-DBE8-4215-98FF-F1E43FCF38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2924176"/>
            <a:ext cx="7476587" cy="1549400"/>
          </a:xfrm>
          <a:prstGeom prst="rect">
            <a:avLst/>
          </a:prstGeom>
          <a:noFill/>
        </p:spPr>
        <p:txBody>
          <a:bodyPr lIns="90000" tIns="46800" rIns="90000" bIns="468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DB533B-A80B-81E5-49A8-B31B56C7D2E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11993" y="6023591"/>
            <a:ext cx="524718" cy="52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966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78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179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62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76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79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73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488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0244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3" r:id="rId1"/>
    <p:sldLayoutId id="2147483864" r:id="rId2"/>
    <p:sldLayoutId id="2147483865" r:id="rId3"/>
    <p:sldLayoutId id="2147483866" r:id="rId4"/>
    <p:sldLayoutId id="2147483867" r:id="rId5"/>
    <p:sldLayoutId id="2147483868" r:id="rId6"/>
    <p:sldLayoutId id="2147483869" r:id="rId7"/>
    <p:sldLayoutId id="2147483870" r:id="rId8"/>
    <p:sldLayoutId id="2147483871" r:id="rId9"/>
    <p:sldLayoutId id="2147483872" r:id="rId10"/>
    <p:sldLayoutId id="2147483873" r:id="rId11"/>
    <p:sldLayoutId id="2147483874" r:id="rId12"/>
    <p:sldLayoutId id="2147483875" r:id="rId13"/>
    <p:sldLayoutId id="2147483876" r:id="rId14"/>
    <p:sldLayoutId id="2147483877" r:id="rId15"/>
    <p:sldLayoutId id="2147483878" r:id="rId16"/>
    <p:sldLayoutId id="2147483879" r:id="rId17"/>
    <p:sldLayoutId id="2147483650" r:id="rId18"/>
    <p:sldLayoutId id="2147483880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.png"/><Relationship Id="rId11" Type="http://schemas.openxmlformats.org/officeDocument/2006/relationships/image" Target="../media/image29.png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10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artoon of a person&#10;&#10;Description automatically generated">
            <a:extLst>
              <a:ext uri="{FF2B5EF4-FFF2-40B4-BE49-F238E27FC236}">
                <a16:creationId xmlns:a16="http://schemas.microsoft.com/office/drawing/2014/main" id="{B6FA4992-5CB7-60B9-E816-5ECD6E9E4F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324" y="896077"/>
            <a:ext cx="2144714" cy="57978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9EF5A6A-B779-4015-9AF9-33689DDD1A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391" y="1935678"/>
            <a:ext cx="4420510" cy="241419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dirty="0"/>
              <a:t>10 Practices for a Healthy DevOps Life</a:t>
            </a:r>
            <a:endParaRPr lang="en-GB" sz="4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B011B-AF18-4372-8277-9CC8D0E9E3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3648563" cy="861420"/>
          </a:xfrm>
        </p:spPr>
        <p:txBody>
          <a:bodyPr>
            <a:normAutofit/>
          </a:bodyPr>
          <a:lstStyle/>
          <a:p>
            <a:r>
              <a:rPr lang="en-US" dirty="0"/>
              <a:t>Richard Fennell</a:t>
            </a:r>
            <a:br>
              <a:rPr lang="en-US" dirty="0"/>
            </a:br>
            <a:r>
              <a:rPr lang="en-US" dirty="0"/>
              <a:t>CTO Black marble</a:t>
            </a:r>
            <a:endParaRPr lang="en-GB" dirty="0"/>
          </a:p>
        </p:txBody>
      </p:sp>
      <p:pic>
        <p:nvPicPr>
          <p:cNvPr id="7" name="Picture 2" descr="GitHub Advanced Security">
            <a:extLst>
              <a:ext uri="{FF2B5EF4-FFF2-40B4-BE49-F238E27FC236}">
                <a16:creationId xmlns:a16="http://schemas.microsoft.com/office/drawing/2014/main" id="{04BEB4AE-561D-D356-73A0-2B08765F9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04634" y="5830970"/>
            <a:ext cx="933261" cy="93326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GitHub Actions">
            <a:extLst>
              <a:ext uri="{FF2B5EF4-FFF2-40B4-BE49-F238E27FC236}">
                <a16:creationId xmlns:a16="http://schemas.microsoft.com/office/drawing/2014/main" id="{5C8F2979-72B8-2426-962A-EE5E38ED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83692" y="5852224"/>
            <a:ext cx="912007" cy="91200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GitHub Administration">
            <a:extLst>
              <a:ext uri="{FF2B5EF4-FFF2-40B4-BE49-F238E27FC236}">
                <a16:creationId xmlns:a16="http://schemas.microsoft.com/office/drawing/2014/main" id="{9DCFF850-3149-CADC-9E15-3F876C9C3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1495" y="5852225"/>
            <a:ext cx="894412" cy="89441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1ED9E8-542D-275F-3DF5-1BFC431E20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686" y="5852225"/>
            <a:ext cx="584935" cy="912006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3" name="Picture 8" descr="Microsoft Certified: DevOps Engineer Expert">
            <a:extLst>
              <a:ext uri="{FF2B5EF4-FFF2-40B4-BE49-F238E27FC236}">
                <a16:creationId xmlns:a16="http://schemas.microsoft.com/office/drawing/2014/main" id="{8AFAB1C6-A648-AF8B-43C2-A78292AB5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4793" y="5834631"/>
            <a:ext cx="912006" cy="91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1965DE-ECAE-5407-6990-713A97F90F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4481" y="5844215"/>
            <a:ext cx="881213" cy="89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14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B94C32FC-78F8-5043-8631-E20A9C5A2DA9}"/>
              </a:ext>
            </a:extLst>
          </p:cNvPr>
          <p:cNvSpPr txBox="1">
            <a:spLocks/>
          </p:cNvSpPr>
          <p:nvPr/>
        </p:nvSpPr>
        <p:spPr>
          <a:xfrm>
            <a:off x="8000837" y="1325880"/>
            <a:ext cx="3543464" cy="28339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1B9EC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4000" dirty="0">
                <a:solidFill>
                  <a:srgbClr val="EBEBEB"/>
                </a:solidFill>
              </a:rPr>
              <a:t>9. </a:t>
            </a:r>
            <a:br>
              <a:rPr lang="en-US" sz="4000" dirty="0">
                <a:solidFill>
                  <a:srgbClr val="EBEBEB"/>
                </a:solidFill>
              </a:rPr>
            </a:br>
            <a:r>
              <a:rPr lang="en-US" sz="4000" dirty="0">
                <a:solidFill>
                  <a:srgbClr val="EBEBEB"/>
                </a:solidFill>
              </a:rPr>
              <a:t>Exploration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84A777-FA5A-DB05-C06F-3AC8BD41ED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623" r="1" b="1"/>
          <a:stretch/>
        </p:blipFill>
        <p:spPr>
          <a:xfrm>
            <a:off x="20" y="1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3744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B94C32FC-78F8-5043-8631-E20A9C5A2DA9}"/>
              </a:ext>
            </a:extLst>
          </p:cNvPr>
          <p:cNvSpPr txBox="1">
            <a:spLocks/>
          </p:cNvSpPr>
          <p:nvPr/>
        </p:nvSpPr>
        <p:spPr>
          <a:xfrm>
            <a:off x="8000837" y="1325881"/>
            <a:ext cx="3543464" cy="2487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1B9EC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4000" dirty="0">
                <a:solidFill>
                  <a:srgbClr val="EBEBEB"/>
                </a:solidFill>
              </a:rPr>
              <a:t>10. </a:t>
            </a:r>
            <a:br>
              <a:rPr lang="en-US" sz="4000" dirty="0">
                <a:solidFill>
                  <a:srgbClr val="EBEBEB"/>
                </a:solidFill>
              </a:rPr>
            </a:br>
            <a:r>
              <a:rPr lang="en-US" sz="4000" dirty="0">
                <a:solidFill>
                  <a:srgbClr val="EBEBEB"/>
                </a:solidFill>
              </a:rPr>
              <a:t>Buy 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E48C45-7099-2C51-CA45-B89E721EF7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71" r="1" b="4253"/>
          <a:stretch/>
        </p:blipFill>
        <p:spPr>
          <a:xfrm>
            <a:off x="20" y="1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312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1032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35" name="Picture 1034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37" name="Oval 1036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1039" name="Picture 1038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41" name="Picture 1040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043" name="Rectangle 1042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DF4B22-A63C-15EC-8AAD-9DBBFE815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2078182"/>
            <a:ext cx="3352375" cy="231420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0" i="0" u="none" strike="noStrike" kern="1200" dirty="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Maslow’s Hierarchy Of Needs</a:t>
            </a:r>
            <a:endParaRPr lang="en-US" sz="5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 useBgFill="1">
        <p:nvSpPr>
          <p:cNvPr id="1049" name="Freeform: Shape 1048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7D45B35-79A7-EAEE-B914-571CA5331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854" y="1060193"/>
            <a:ext cx="6270662" cy="475002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216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18FC5-B09B-0A39-0F0C-F83A4DFDE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2707" y="1333500"/>
            <a:ext cx="6240580" cy="41910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72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“</a:t>
            </a:r>
            <a:br>
              <a:rPr lang="en-US" sz="72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72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Culture Eats Strategy For Breakfast</a:t>
            </a:r>
            <a:br>
              <a:rPr lang="en-US" sz="72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72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										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67001-94CC-4FA4-8A6B-654F8D2BA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1333500"/>
            <a:ext cx="2914380" cy="4191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 b="0" i="0" u="none" strike="noStrike" kern="1200" cap="all" dirty="0">
                <a:effectLst/>
                <a:latin typeface="+mj-lt"/>
                <a:ea typeface="+mj-ea"/>
                <a:cs typeface="+mj-cs"/>
              </a:rPr>
              <a:t>Peter Drucker</a:t>
            </a:r>
            <a:r>
              <a:rPr lang="en-US" b="0" i="0" kern="1200" cap="all" dirty="0">
                <a:effectLst/>
                <a:latin typeface="+mj-lt"/>
                <a:ea typeface="+mj-ea"/>
                <a:cs typeface="+mj-cs"/>
              </a:rPr>
              <a:t> </a:t>
            </a:r>
            <a:endParaRPr lang="en-US" b="0" i="0" kern="1200" cap="al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485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C4FBA-FF93-4A05-8C21-D5DB44145141}"/>
              </a:ext>
            </a:extLst>
          </p:cNvPr>
          <p:cNvSpPr>
            <a:spLocks/>
          </p:cNvSpPr>
          <p:nvPr/>
        </p:nvSpPr>
        <p:spPr>
          <a:xfrm>
            <a:off x="5049971" y="2274119"/>
            <a:ext cx="4835225" cy="1002021"/>
          </a:xfrm>
          <a:prstGeom prst="rect">
            <a:avLst/>
          </a:prstGeom>
        </p:spPr>
        <p:txBody>
          <a:bodyPr/>
          <a:lstStyle/>
          <a:p>
            <a:pPr defTabSz="292608">
              <a:spcAft>
                <a:spcPts val="600"/>
              </a:spcAft>
            </a:pPr>
            <a:r>
              <a:rPr lang="en-GB" sz="1792" kern="1200" dirty="0">
                <a:solidFill>
                  <a:srgbClr val="555555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Chief Technology Officer (Black Marble)</a:t>
            </a:r>
          </a:p>
          <a:p>
            <a:pPr defTabSz="292608">
              <a:spcAft>
                <a:spcPts val="600"/>
              </a:spcAft>
            </a:pPr>
            <a:r>
              <a:rPr lang="en-US" sz="1792" kern="1200" dirty="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MVP (Developer Technologies)</a:t>
            </a:r>
          </a:p>
          <a:p>
            <a:pPr defTabSz="292608">
              <a:spcAft>
                <a:spcPts val="600"/>
              </a:spcAft>
            </a:pPr>
            <a:r>
              <a:rPr lang="en-US" sz="1792" kern="1200" dirty="0">
                <a:solidFill>
                  <a:srgbClr val="555555"/>
                </a:solidFill>
                <a:latin typeface="+mn-lt"/>
                <a:ea typeface="+mn-ea"/>
                <a:cs typeface="+mn-cs"/>
              </a:rPr>
              <a:t>FBCS CEng (BCS)</a:t>
            </a:r>
            <a:endParaRPr lang="en-US" sz="2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B451A6-C914-4D32-87C3-5EA91FCDCF1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324" y="3732355"/>
            <a:ext cx="556207" cy="86721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466056-7790-74EA-A54B-0D47C080714C}"/>
              </a:ext>
            </a:extLst>
          </p:cNvPr>
          <p:cNvSpPr txBox="1"/>
          <p:nvPr/>
        </p:nvSpPr>
        <p:spPr>
          <a:xfrm>
            <a:off x="5660760" y="4935619"/>
            <a:ext cx="1060738" cy="25875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defTabSz="292608">
              <a:spcAft>
                <a:spcPts val="600"/>
              </a:spcAft>
            </a:pPr>
            <a:r>
              <a:rPr lang="en-GB" sz="1600" dirty="0" err="1">
                <a:latin typeface="+mj-lt"/>
              </a:rPr>
              <a:t>rfennell</a:t>
            </a:r>
            <a:endParaRPr lang="en-GB" sz="16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BCA171-B785-C7C7-21CF-CBDBF65BC1E4}"/>
              </a:ext>
            </a:extLst>
          </p:cNvPr>
          <p:cNvSpPr txBox="1"/>
          <p:nvPr/>
        </p:nvSpPr>
        <p:spPr>
          <a:xfrm>
            <a:off x="5622502" y="5365145"/>
            <a:ext cx="1872464" cy="37759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defTabSz="292608">
              <a:spcAft>
                <a:spcPts val="600"/>
              </a:spcAft>
            </a:pPr>
            <a:r>
              <a:rPr lang="en-GB" sz="1600" dirty="0">
                <a:latin typeface="+mj-lt"/>
              </a:rPr>
              <a:t>blogs.blackmarble.co.uk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B0CD4D05-88D8-0B32-79DC-E12D93B4C4BC}"/>
              </a:ext>
            </a:extLst>
          </p:cNvPr>
          <p:cNvSpPr txBox="1">
            <a:spLocks/>
          </p:cNvSpPr>
          <p:nvPr/>
        </p:nvSpPr>
        <p:spPr>
          <a:xfrm>
            <a:off x="5633852" y="5767669"/>
            <a:ext cx="2766223" cy="3048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Tx/>
              <a:buNone/>
              <a:defRPr sz="2000" b="0" i="0" kern="1200" baseline="0">
                <a:solidFill>
                  <a:srgbClr val="40404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defTabSz="292608">
              <a:spcAft>
                <a:spcPts val="600"/>
              </a:spcAft>
            </a:pPr>
            <a:r>
              <a:rPr lang="en-GB" sz="1600" dirty="0">
                <a:latin typeface="+mj-lt"/>
              </a:rPr>
              <a:t>@RichardFennell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0028629-8DD1-B7CA-0C36-85D498DA8C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4434" y="4938301"/>
            <a:ext cx="391933" cy="368534"/>
          </a:xfrm>
          <a:prstGeom prst="rect">
            <a:avLst/>
          </a:prstGeom>
          <a:solidFill>
            <a:srgbClr val="1D8DCB"/>
          </a:solidFill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82AA433-313D-20CA-FA54-FE78C2DCAE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1583" y="3719542"/>
            <a:ext cx="881213" cy="89283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980F8ED-DA96-402B-DF85-95D80A91B64D}"/>
              </a:ext>
            </a:extLst>
          </p:cNvPr>
          <p:cNvSpPr txBox="1"/>
          <p:nvPr/>
        </p:nvSpPr>
        <p:spPr>
          <a:xfrm>
            <a:off x="8958512" y="4892348"/>
            <a:ext cx="3015455" cy="38943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defTabSz="292608">
              <a:spcAft>
                <a:spcPts val="600"/>
              </a:spcAft>
            </a:pPr>
            <a:r>
              <a:rPr lang="en-GB" sz="1600" dirty="0" err="1">
                <a:latin typeface="+mj-lt"/>
              </a:rPr>
              <a:t>richardfennell.bsky.social</a:t>
            </a:r>
            <a:endParaRPr lang="en-GB" sz="1600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6C3B16-3171-FA05-A1DA-DF6A0769A788}"/>
              </a:ext>
            </a:extLst>
          </p:cNvPr>
          <p:cNvSpPr txBox="1"/>
          <p:nvPr/>
        </p:nvSpPr>
        <p:spPr>
          <a:xfrm>
            <a:off x="8926173" y="5334307"/>
            <a:ext cx="30477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 err="1">
                <a:latin typeface="+mj-lt"/>
              </a:rPr>
              <a:t>richard</a:t>
            </a:r>
            <a:r>
              <a:rPr lang="en-GB" sz="1600" dirty="0">
                <a:latin typeface="+mj-lt"/>
              </a:rPr>
              <a:t>-j-</a:t>
            </a:r>
            <a:r>
              <a:rPr lang="en-GB" sz="1600" dirty="0" err="1">
                <a:latin typeface="+mj-lt"/>
              </a:rPr>
              <a:t>fennell</a:t>
            </a:r>
            <a:endParaRPr lang="en-GB" sz="1600" dirty="0">
              <a:latin typeface="+mj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AB32BE1-0B97-F16B-13E3-0A0E6A7E2C1B}"/>
              </a:ext>
            </a:extLst>
          </p:cNvPr>
          <p:cNvSpPr txBox="1"/>
          <p:nvPr/>
        </p:nvSpPr>
        <p:spPr>
          <a:xfrm>
            <a:off x="8926173" y="5734915"/>
            <a:ext cx="31145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+mj-lt"/>
              </a:rPr>
              <a:t>@rfennell@techhub.social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828400F-6BE7-7164-29D9-E1025D9E24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77997" y="5762226"/>
            <a:ext cx="304808" cy="31569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E16314A-5017-1130-2527-86D187C807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00075" y="5344401"/>
            <a:ext cx="359238" cy="35923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7FBBF83-1DD8-4760-830A-7BE24229F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971" y="1040340"/>
            <a:ext cx="4752620" cy="1965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Richard Fennell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89BCD56-D4FD-850A-FA82-AE1FD241B9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99126" y="4898210"/>
            <a:ext cx="353795" cy="36468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A05D26D-1C68-C314-B652-B30FF1249CE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30800" y="5773112"/>
            <a:ext cx="255821" cy="304808"/>
          </a:xfrm>
          <a:prstGeom prst="rect">
            <a:avLst/>
          </a:prstGeom>
        </p:spPr>
      </p:pic>
      <p:pic>
        <p:nvPicPr>
          <p:cNvPr id="1026" name="Picture 2" descr="RSS Logo Black and White – Brands Logos">
            <a:extLst>
              <a:ext uri="{FF2B5EF4-FFF2-40B4-BE49-F238E27FC236}">
                <a16:creationId xmlns:a16="http://schemas.microsoft.com/office/drawing/2014/main" id="{51468820-432F-7748-C3C9-0A2AD4304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404" y="5313623"/>
            <a:ext cx="359238" cy="35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CAA143BE-ACDA-7DE1-2AF8-D48896D3D7CE}"/>
              </a:ext>
            </a:extLst>
          </p:cNvPr>
          <p:cNvSpPr txBox="1"/>
          <p:nvPr/>
        </p:nvSpPr>
        <p:spPr>
          <a:xfrm>
            <a:off x="167425" y="6503592"/>
            <a:ext cx="4417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Images in this presentation created by Microsoft Copilot</a:t>
            </a:r>
            <a:r>
              <a:rPr lang="en-US" sz="1050" dirty="0"/>
              <a:t> </a:t>
            </a:r>
            <a:endParaRPr lang="en-GB" sz="1050" dirty="0"/>
          </a:p>
        </p:txBody>
      </p:sp>
      <p:pic>
        <p:nvPicPr>
          <p:cNvPr id="2" name="Picture 1" descr="A cartoon of a person&#10;&#10;Description automatically generated">
            <a:extLst>
              <a:ext uri="{FF2B5EF4-FFF2-40B4-BE49-F238E27FC236}">
                <a16:creationId xmlns:a16="http://schemas.microsoft.com/office/drawing/2014/main" id="{9D573361-0FF7-6712-1563-E568C45D3D3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15" y="355965"/>
            <a:ext cx="2144714" cy="579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6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903ABE-D051-B2AD-E1F5-4D4E766C57B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83682" y="1437100"/>
            <a:ext cx="3543300" cy="30670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EBEBEB"/>
                </a:solidFill>
              </a:rPr>
              <a:t>1. </a:t>
            </a:r>
            <a:br>
              <a:rPr lang="en-US" sz="4000" dirty="0">
                <a:solidFill>
                  <a:srgbClr val="EBEBEB"/>
                </a:solidFill>
              </a:rPr>
            </a:br>
            <a:r>
              <a:rPr lang="en-US" sz="4000" dirty="0">
                <a:solidFill>
                  <a:srgbClr val="EBEBEB"/>
                </a:solidFill>
              </a:rPr>
              <a:t>Source Control</a:t>
            </a:r>
          </a:p>
        </p:txBody>
      </p:sp>
      <p:pic>
        <p:nvPicPr>
          <p:cNvPr id="8" name="Picture 7" descr="A sculpture of a person sitting in a net&#10;&#10;Description automatically generated">
            <a:extLst>
              <a:ext uri="{FF2B5EF4-FFF2-40B4-BE49-F238E27FC236}">
                <a16:creationId xmlns:a16="http://schemas.microsoft.com/office/drawing/2014/main" id="{C7535D22-0090-8952-6FA4-FD0B0D793C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3" r="1" b="1"/>
          <a:stretch/>
        </p:blipFill>
        <p:spPr>
          <a:xfrm>
            <a:off x="20" y="1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4076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403982D5-90A4-7509-1AA6-EF9FFCF1CD38}"/>
              </a:ext>
            </a:extLst>
          </p:cNvPr>
          <p:cNvSpPr txBox="1">
            <a:spLocks/>
          </p:cNvSpPr>
          <p:nvPr/>
        </p:nvSpPr>
        <p:spPr>
          <a:xfrm>
            <a:off x="8000837" y="1325880"/>
            <a:ext cx="3543464" cy="30665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1B9EC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4000" dirty="0">
                <a:solidFill>
                  <a:srgbClr val="EBEBEB"/>
                </a:solidFill>
              </a:rPr>
              <a:t>2. </a:t>
            </a:r>
            <a:br>
              <a:rPr lang="en-US" sz="4000" dirty="0">
                <a:solidFill>
                  <a:srgbClr val="EBEBEB"/>
                </a:solidFill>
              </a:rPr>
            </a:br>
            <a:r>
              <a:rPr lang="en-US" sz="4000" dirty="0">
                <a:solidFill>
                  <a:srgbClr val="EBEBEB"/>
                </a:solidFill>
              </a:rPr>
              <a:t>Work Tracking</a:t>
            </a:r>
          </a:p>
        </p:txBody>
      </p:sp>
      <p:pic>
        <p:nvPicPr>
          <p:cNvPr id="5" name="Picture 4" descr="A desk with a computer and many sticky notes on it&#10;&#10;Description automatically generated">
            <a:extLst>
              <a:ext uri="{FF2B5EF4-FFF2-40B4-BE49-F238E27FC236}">
                <a16:creationId xmlns:a16="http://schemas.microsoft.com/office/drawing/2014/main" id="{FAE32BEC-B26D-970B-B9DB-67C5D1B964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3" r="1" b="1"/>
          <a:stretch/>
        </p:blipFill>
        <p:spPr>
          <a:xfrm>
            <a:off x="20" y="1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1507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A748F9F5-C85F-426C-7AFD-57480C30C5B6}"/>
              </a:ext>
            </a:extLst>
          </p:cNvPr>
          <p:cNvSpPr txBox="1">
            <a:spLocks/>
          </p:cNvSpPr>
          <p:nvPr/>
        </p:nvSpPr>
        <p:spPr>
          <a:xfrm>
            <a:off x="8000837" y="1325880"/>
            <a:ext cx="3543464" cy="30665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1B9EC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4000" dirty="0">
                <a:solidFill>
                  <a:srgbClr val="EBEBEB"/>
                </a:solidFill>
              </a:rPr>
              <a:t>3. </a:t>
            </a:r>
            <a:br>
              <a:rPr lang="en-US" sz="4000" dirty="0">
                <a:solidFill>
                  <a:srgbClr val="EBEBEB"/>
                </a:solidFill>
              </a:rPr>
            </a:br>
            <a:r>
              <a:rPr lang="en-US" sz="4000" dirty="0">
                <a:solidFill>
                  <a:srgbClr val="EBEBEB"/>
                </a:solidFill>
              </a:rPr>
              <a:t>Continuous Integration</a:t>
            </a:r>
          </a:p>
        </p:txBody>
      </p:sp>
      <p:pic>
        <p:nvPicPr>
          <p:cNvPr id="5" name="Content Placeholder 4" descr="A green and red line graph&#10;&#10;Description automatically generated">
            <a:extLst>
              <a:ext uri="{FF2B5EF4-FFF2-40B4-BE49-F238E27FC236}">
                <a16:creationId xmlns:a16="http://schemas.microsoft.com/office/drawing/2014/main" id="{BF130840-1A0A-6A89-AD3A-970A576F7E8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3" r="1" b="1"/>
          <a:stretch/>
        </p:blipFill>
        <p:spPr>
          <a:xfrm>
            <a:off x="0" y="0"/>
            <a:ext cx="7759700" cy="6858000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09766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64506-78E8-39BE-444F-8B026FA0C7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623" r="1" b="1"/>
          <a:stretch/>
        </p:blipFill>
        <p:spPr>
          <a:xfrm>
            <a:off x="20" y="1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AutoShape 2" descr="Generated from prompt">
            <a:extLst>
              <a:ext uri="{FF2B5EF4-FFF2-40B4-BE49-F238E27FC236}">
                <a16:creationId xmlns:a16="http://schemas.microsoft.com/office/drawing/2014/main" id="{F3D86F14-3E56-E6C0-ABCB-AC2E78CBC5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94C32FC-78F8-5043-8631-E20A9C5A2DA9}"/>
              </a:ext>
            </a:extLst>
          </p:cNvPr>
          <p:cNvSpPr txBox="1">
            <a:spLocks/>
          </p:cNvSpPr>
          <p:nvPr/>
        </p:nvSpPr>
        <p:spPr>
          <a:xfrm>
            <a:off x="8000837" y="1325880"/>
            <a:ext cx="3543464" cy="30665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1B9EC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4000" dirty="0">
                <a:solidFill>
                  <a:srgbClr val="EBEBEB"/>
                </a:solidFill>
              </a:rPr>
              <a:t>4. </a:t>
            </a:r>
            <a:br>
              <a:rPr lang="en-US" sz="4000" dirty="0">
                <a:solidFill>
                  <a:srgbClr val="EBEBEB"/>
                </a:solidFill>
              </a:rPr>
            </a:br>
            <a:r>
              <a:rPr lang="en-US" sz="4000" dirty="0">
                <a:solidFill>
                  <a:srgbClr val="EBEBEB"/>
                </a:solidFill>
              </a:rPr>
              <a:t>Continuous Delivery</a:t>
            </a:r>
          </a:p>
        </p:txBody>
      </p:sp>
    </p:spTree>
    <p:extLst>
      <p:ext uri="{BB962C8B-B14F-4D97-AF65-F5344CB8AC3E}">
        <p14:creationId xmlns:p14="http://schemas.microsoft.com/office/powerpoint/2010/main" val="284462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B94C32FC-78F8-5043-8631-E20A9C5A2DA9}"/>
              </a:ext>
            </a:extLst>
          </p:cNvPr>
          <p:cNvSpPr txBox="1">
            <a:spLocks/>
          </p:cNvSpPr>
          <p:nvPr/>
        </p:nvSpPr>
        <p:spPr>
          <a:xfrm>
            <a:off x="8000837" y="1325880"/>
            <a:ext cx="4080916" cy="30665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1B9EC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4000" dirty="0">
                <a:solidFill>
                  <a:srgbClr val="EBEBEB"/>
                </a:solidFill>
              </a:rPr>
              <a:t>5. </a:t>
            </a:r>
            <a:br>
              <a:rPr lang="en-US" sz="4000" dirty="0">
                <a:solidFill>
                  <a:srgbClr val="EBEBEB"/>
                </a:solidFill>
              </a:rPr>
            </a:br>
            <a:r>
              <a:rPr lang="en-US" sz="4000" dirty="0">
                <a:solidFill>
                  <a:srgbClr val="EBEBEB"/>
                </a:solidFill>
              </a:rPr>
              <a:t>Infrastructure </a:t>
            </a:r>
            <a:br>
              <a:rPr lang="en-US" sz="4000" dirty="0">
                <a:solidFill>
                  <a:srgbClr val="EBEBEB"/>
                </a:solidFill>
              </a:rPr>
            </a:br>
            <a:r>
              <a:rPr lang="en-US" sz="4000" dirty="0">
                <a:solidFill>
                  <a:srgbClr val="EBEBEB"/>
                </a:solidFill>
              </a:rPr>
              <a:t>as Code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C82F00-793C-00F4-CA99-3D317A0B13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85" r="1" b="9439"/>
          <a:stretch/>
        </p:blipFill>
        <p:spPr>
          <a:xfrm>
            <a:off x="20" y="1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7178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B94C32FC-78F8-5043-8631-E20A9C5A2DA9}"/>
              </a:ext>
            </a:extLst>
          </p:cNvPr>
          <p:cNvSpPr txBox="1">
            <a:spLocks/>
          </p:cNvSpPr>
          <p:nvPr/>
        </p:nvSpPr>
        <p:spPr>
          <a:xfrm>
            <a:off x="8000837" y="1325880"/>
            <a:ext cx="3543464" cy="30665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1B9EC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4000" dirty="0">
                <a:solidFill>
                  <a:srgbClr val="EBEBEB"/>
                </a:solidFill>
              </a:rPr>
              <a:t>6. Automated 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C5B60-0C74-4A0A-0F4C-D5E0A57EB1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622" r="1" b="3002"/>
          <a:stretch/>
        </p:blipFill>
        <p:spPr>
          <a:xfrm>
            <a:off x="20" y="1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5751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B94C32FC-78F8-5043-8631-E20A9C5A2DA9}"/>
              </a:ext>
            </a:extLst>
          </p:cNvPr>
          <p:cNvSpPr txBox="1">
            <a:spLocks/>
          </p:cNvSpPr>
          <p:nvPr/>
        </p:nvSpPr>
        <p:spPr>
          <a:xfrm>
            <a:off x="8000837" y="1325880"/>
            <a:ext cx="3543464" cy="30665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1B9EC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4000" dirty="0">
                <a:solidFill>
                  <a:srgbClr val="EBEBEB"/>
                </a:solidFill>
              </a:rPr>
              <a:t>7. </a:t>
            </a:r>
            <a:br>
              <a:rPr lang="en-US" sz="4000">
                <a:solidFill>
                  <a:srgbClr val="EBEBEB"/>
                </a:solidFill>
              </a:rPr>
            </a:br>
            <a:r>
              <a:rPr lang="en-US" sz="4000">
                <a:solidFill>
                  <a:srgbClr val="EBEBEB"/>
                </a:solidFill>
              </a:rPr>
              <a:t>Supply </a:t>
            </a:r>
            <a:r>
              <a:rPr lang="en-US" sz="4000" dirty="0">
                <a:solidFill>
                  <a:srgbClr val="EBEBEB"/>
                </a:solidFill>
              </a:rPr>
              <a:t>Chain Analysis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00682A-8856-5067-45AD-5BB938F6F2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376" r="1" b="2248"/>
          <a:stretch/>
        </p:blipFill>
        <p:spPr>
          <a:xfrm>
            <a:off x="20" y="1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0454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B94C32FC-78F8-5043-8631-E20A9C5A2DA9}"/>
              </a:ext>
            </a:extLst>
          </p:cNvPr>
          <p:cNvSpPr txBox="1">
            <a:spLocks/>
          </p:cNvSpPr>
          <p:nvPr/>
        </p:nvSpPr>
        <p:spPr>
          <a:xfrm>
            <a:off x="8000836" y="1325880"/>
            <a:ext cx="4191143" cy="27337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1B9EC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4000" dirty="0">
                <a:solidFill>
                  <a:srgbClr val="EBEBEB"/>
                </a:solidFill>
              </a:rPr>
              <a:t>8. Documentation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658719-24AD-62F1-7CDA-2C186B905C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23" r="1" b="1"/>
          <a:stretch/>
        </p:blipFill>
        <p:spPr>
          <a:xfrm>
            <a:off x="20" y="1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1019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Black Marble Document" ma:contentTypeID="0x010100AED4198795C7FE49B29C2076BD071E1900A7AA4E8FBE434C40BA00AE0463BD11C8" ma:contentTypeVersion="48" ma:contentTypeDescription="" ma:contentTypeScope="" ma:versionID="4b6ff1cf387b1f29959642ddf0771da6">
  <xsd:schema xmlns:xsd="http://www.w3.org/2001/XMLSchema" xmlns:xs="http://www.w3.org/2001/XMLSchema" xmlns:p="http://schemas.microsoft.com/office/2006/metadata/properties" xmlns:ns2="e9d2523a-f6c8-4b58-93c0-559fd1563d05" targetNamespace="http://schemas.microsoft.com/office/2006/metadata/properties" ma:root="true" ma:fieldsID="7e8254256690c44a3cda3a96e43f32d3" ns2:_="">
    <xsd:import namespace="e9d2523a-f6c8-4b58-93c0-559fd1563d05"/>
    <xsd:element name="properties">
      <xsd:complexType>
        <xsd:sequence>
          <xsd:element name="documentManagement">
            <xsd:complexType>
              <xsd:all>
                <xsd:element ref="ns2:ncc7974b4cc743ee9fa76c9d4986e664" minOccurs="0"/>
                <xsd:element ref="ns2:TaxCatchAll" minOccurs="0"/>
                <xsd:element ref="ns2:TaxCatchAllLabel" minOccurs="0"/>
                <xsd:element ref="ns2:e895aedb3c1b437f9b9a6dbf3a7b3bb6" minOccurs="0"/>
                <xsd:element ref="ns2:lef06227c70244b99f28efd69bf8c4a2" minOccurs="0"/>
                <xsd:element ref="ns2:b1cc683000e54dd292230264e51d5ab3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d2523a-f6c8-4b58-93c0-559fd1563d05" elementFormDefault="qualified">
    <xsd:import namespace="http://schemas.microsoft.com/office/2006/documentManagement/types"/>
    <xsd:import namespace="http://schemas.microsoft.com/office/infopath/2007/PartnerControls"/>
    <xsd:element name="ncc7974b4cc743ee9fa76c9d4986e664" ma:index="8" nillable="true" ma:taxonomy="true" ma:internalName="ncc7974b4cc743ee9fa76c9d4986e664" ma:taxonomyFieldName="Client" ma:displayName="Client" ma:readOnly="false" ma:default="" ma:fieldId="{7cc7974b-4cc7-43ee-9fa7-6c9d4986e664}" ma:sspId="613de2c2-ece5-413d-a54d-11a84cbe9590" ma:termSetId="986f9cb8-dd98-4721-a02f-04cdb7abca8c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description="" ma:hidden="true" ma:list="{0825ddf7-5dbb-4b12-9f5f-afeebe1388c2}" ma:internalName="TaxCatchAll" ma:showField="CatchAllData" ma:web="235817de-0f1e-495a-b6be-54b5fc82f0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825ddf7-5dbb-4b12-9f5f-afeebe1388c2}" ma:internalName="TaxCatchAllLabel" ma:readOnly="true" ma:showField="CatchAllDataLabel" ma:web="235817de-0f1e-495a-b6be-54b5fc82f0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e895aedb3c1b437f9b9a6dbf3a7b3bb6" ma:index="12" nillable="true" ma:taxonomy="true" ma:internalName="e895aedb3c1b437f9b9a6dbf3a7b3bb6" ma:taxonomyFieldName="Partner" ma:displayName="Partner" ma:readOnly="false" ma:default="" ma:fieldId="{e895aedb-3c1b-437f-9b9a-6dbf3a7b3bb6}" ma:sspId="613de2c2-ece5-413d-a54d-11a84cbe9590" ma:termSetId="92f83c62-f94b-472c-a28f-1c8e3cb98a96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lef06227c70244b99f28efd69bf8c4a2" ma:index="14" nillable="true" ma:taxonomy="true" ma:internalName="lef06227c70244b99f28efd69bf8c4a2" ma:taxonomyFieldName="Document_x0020_Type" ma:displayName="Document Type" ma:readOnly="false" ma:default="" ma:fieldId="{5ef06227-c702-44b9-9f28-efd69bf8c4a2}" ma:sspId="613de2c2-ece5-413d-a54d-11a84cbe9590" ma:termSetId="d5379354-3d20-4456-9144-4376ace0bb6b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b1cc683000e54dd292230264e51d5ab3" ma:index="16" nillable="true" ma:taxonomy="true" ma:internalName="b1cc683000e54dd292230264e51d5ab3" ma:taxonomyFieldName="Document_x0020_Category" ma:displayName="Document Category" ma:default="" ma:fieldId="{b1cc6830-00e5-4dd2-9223-0264e51d5ab3}" ma:taxonomyMulti="true" ma:sspId="613de2c2-ece5-413d-a54d-11a84cbe9590" ma:termSetId="7387cc0c-b9df-46cb-a740-e3919ed82fc2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ef06227c70244b99f28efd69bf8c4a2 xmlns="e9d2523a-f6c8-4b58-93c0-559fd1563d05">
      <Terms xmlns="http://schemas.microsoft.com/office/infopath/2007/PartnerControls"/>
    </lef06227c70244b99f28efd69bf8c4a2>
    <ncc7974b4cc743ee9fa76c9d4986e664 xmlns="e9d2523a-f6c8-4b58-93c0-559fd1563d05">
      <Terms xmlns="http://schemas.microsoft.com/office/infopath/2007/PartnerControls"/>
    </ncc7974b4cc743ee9fa76c9d4986e664>
    <TaxCatchAll xmlns="e9d2523a-f6c8-4b58-93c0-559fd1563d05"/>
    <e895aedb3c1b437f9b9a6dbf3a7b3bb6 xmlns="e9d2523a-f6c8-4b58-93c0-559fd1563d05">
      <Terms xmlns="http://schemas.microsoft.com/office/infopath/2007/PartnerControls"/>
    </e895aedb3c1b437f9b9a6dbf3a7b3bb6>
    <b1cc683000e54dd292230264e51d5ab3 xmlns="e9d2523a-f6c8-4b58-93c0-559fd1563d05">
      <Terms xmlns="http://schemas.microsoft.com/office/infopath/2007/PartnerControls"/>
    </b1cc683000e54dd292230264e51d5ab3>
  </documentManagement>
</p:properties>
</file>

<file path=customXml/item3.xml><?xml version="1.0" encoding="utf-8"?>
<?mso-contentType ?>
<SharedContentType xmlns="Microsoft.SharePoint.Taxonomy.ContentTypeSync" SourceId="613de2c2-ece5-413d-a54d-11a84cbe9590" ContentTypeId="0x010100AED4198795C7FE49B29C2076BD071E19" PreviousValue="false"/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2731801-894A-4BC5-9896-923B5CB031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9d2523a-f6c8-4b58-93c0-559fd1563d0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6E5C231-F84E-40AB-853E-A10ACDAA9762}">
  <ds:schemaRefs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terms/"/>
    <ds:schemaRef ds:uri="http://www.w3.org/XML/1998/namespace"/>
    <ds:schemaRef ds:uri="e9d2523a-f6c8-4b58-93c0-559fd1563d0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05730175-4132-4F71-AA09-1B791658D388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25D0ABE3-E1E0-4685-B629-89459358F91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2978</TotalTime>
  <Words>971</Words>
  <Application>Microsoft Office PowerPoint</Application>
  <PresentationFormat>Widescreen</PresentationFormat>
  <Paragraphs>126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Century Gothic</vt:lpstr>
      <vt:lpstr>Segoe UI</vt:lpstr>
      <vt:lpstr>Segoe UI Semibold</vt:lpstr>
      <vt:lpstr>Wingdings 3</vt:lpstr>
      <vt:lpstr>Ion</vt:lpstr>
      <vt:lpstr>10 Practices for a Healthy DevOps Life</vt:lpstr>
      <vt:lpstr>1.  Source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Maslow’s Hierarchy Of Needs</vt:lpstr>
      <vt:lpstr>“ Culture Eats Strategy For Breakfast           ”</vt:lpstr>
      <vt:lpstr>Richard Fennell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 Health DevOps</dc:title>
  <dc:creator>Richard Fennell</dc:creator>
  <cp:lastModifiedBy>Richard Fennell</cp:lastModifiedBy>
  <cp:revision>3</cp:revision>
  <cp:lastPrinted>2018-04-03T12:05:53Z</cp:lastPrinted>
  <dcterms:created xsi:type="dcterms:W3CDTF">2023-11-16T16:15:05Z</dcterms:created>
  <dcterms:modified xsi:type="dcterms:W3CDTF">2024-03-02T10:41:38Z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0x010100AED4198795C7FE49B29C2076BD071E1900A7AA4E8FBE434C40BA00AE0463BD11C8</vt:lpwstr>
  </property>
  <property fmtid="{D5CDD505-2E9C-101B-9397-08002B2CF9AE}" pid="3" name="Partner">
    <vt:lpwstr/>
  </property>
  <property fmtid="{D5CDD505-2E9C-101B-9397-08002B2CF9AE}" pid="4" name="Client">
    <vt:lpwstr/>
  </property>
  <property fmtid="{D5CDD505-2E9C-101B-9397-08002B2CF9AE}" pid="5" name="Document Category">
    <vt:lpwstr/>
  </property>
  <property fmtid="{D5CDD505-2E9C-101B-9397-08002B2CF9AE}" pid="6" name="Document Type">
    <vt:lpwstr/>
  </property>
  <property fmtid="{D5CDD505-2E9C-101B-9397-08002B2CF9AE}" pid="7" name="SharedWithUsers">
    <vt:lpwstr>23;#Abby E. Mann</vt:lpwstr>
  </property>
  <property fmtid="{D5CDD505-2E9C-101B-9397-08002B2CF9AE}" pid="8" name="AuthorIds_UIVersion_5120">
    <vt:lpwstr>26</vt:lpwstr>
  </property>
</Properties>
</file>